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2.xml" ContentType="application/vnd.openxmlformats-officedocument.theme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147474751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D90EF-1737-4A88-8213-55F7B56D1F5C}" type="datetimeFigureOut">
              <a:rPr lang="fr-FR" smtClean="0"/>
              <a:t>17/04/2023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4E9CF-1B68-4DC8-94F9-54C5FD946B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70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686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mineo.com/insights/blog/" TargetMode="External"/><Relationship Id="rId13" Type="http://schemas.openxmlformats.org/officeDocument/2006/relationships/image" Target="../media/image14.emf"/><Relationship Id="rId3" Type="http://schemas.openxmlformats.org/officeDocument/2006/relationships/oleObject" Target="../embeddings/oleObject25.bin"/><Relationship Id="rId7" Type="http://schemas.openxmlformats.org/officeDocument/2006/relationships/image" Target="../media/image6.svg"/><Relationship Id="rId12" Type="http://schemas.openxmlformats.org/officeDocument/2006/relationships/hyperlink" Target="https://www.facebook.com/Infomineo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6" Type="http://schemas.openxmlformats.org/officeDocument/2006/relationships/image" Target="../media/image5.png"/><Relationship Id="rId11" Type="http://schemas.openxmlformats.org/officeDocument/2006/relationships/image" Target="../media/image13.emf"/><Relationship Id="rId5" Type="http://schemas.openxmlformats.org/officeDocument/2006/relationships/hyperlink" Target="https://infomineo.com/" TargetMode="External"/><Relationship Id="rId10" Type="http://schemas.openxmlformats.org/officeDocument/2006/relationships/hyperlink" Target="https://www.linkedin.com/company-beta/2416143/admin/updates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2.w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10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6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93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EC7EB34-6497-4D19-B99E-5F4D7F924E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5000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11" name="Picture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64E61D0-96DE-4258-B6B7-F0D58FB67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4" r="-1" b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270E3B-760C-41F0-B9D6-A2E014047679}"/>
              </a:ext>
            </a:extLst>
          </p:cNvPr>
          <p:cNvSpPr/>
          <p:nvPr userDrawn="1"/>
        </p:nvSpPr>
        <p:spPr>
          <a:xfrm>
            <a:off x="536448" y="0"/>
            <a:ext cx="6363291" cy="14752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45000">
                <a:schemeClr val="tx2">
                  <a:lumMod val="50000"/>
                  <a:alpha val="9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336B7-5196-4F00-B83A-3DCD314992C8}"/>
              </a:ext>
            </a:extLst>
          </p:cNvPr>
          <p:cNvSpPr/>
          <p:nvPr userDrawn="1"/>
        </p:nvSpPr>
        <p:spPr>
          <a:xfrm>
            <a:off x="536448" y="1844676"/>
            <a:ext cx="6363291" cy="501332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896" y="3051297"/>
            <a:ext cx="5478239" cy="1246495"/>
          </a:xfrm>
        </p:spPr>
        <p:txBody>
          <a:bodyPr vert="horz" wrap="square" lIns="0" tIns="0" rIns="0" bIns="0" rtlCol="0" anchor="b">
            <a:spAutoFit/>
          </a:bodyPr>
          <a:lstStyle>
            <a:lvl1pPr rtl="0">
              <a:defRPr lang="en-IN" sz="5000" b="0" cap="none" baseline="0" dirty="0">
                <a:solidFill>
                  <a:schemeClr val="bg1"/>
                </a:solidFill>
                <a:latin typeface="Franklin Gothic Demi" panose="020B07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0" lvl="0">
              <a:lnSpc>
                <a:spcPts val="48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896" y="4348579"/>
            <a:ext cx="5478239" cy="292388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2000" cap="none" baseline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2896" y="5923689"/>
            <a:ext cx="158273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140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BF5158EB-C08E-40B8-8ED0-962C0F6BA21C}" type="datetime4">
              <a:rPr lang="en-US" smtClean="0"/>
              <a: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April 17, 2023</a:t>
            </a:fld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71087DA-5BA8-41BD-999A-2C7F15FF36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96" y="450469"/>
            <a:ext cx="2497452" cy="5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381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88B1CBF-9B2F-4725-98BB-E3D2571154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2175803"/>
            <a:ext cx="5400675" cy="1151597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1857375"/>
            <a:ext cx="5400675" cy="263149"/>
          </a:xfrm>
        </p:spPr>
        <p:txBody>
          <a:bodyPr>
            <a:spAutoFit/>
          </a:bodyPr>
          <a:lstStyle>
            <a:lvl1pPr rtl="0">
              <a:defRPr sz="1800" b="1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4" y="2175803"/>
            <a:ext cx="5400675" cy="1151597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464" y="1857375"/>
            <a:ext cx="5400675" cy="263149"/>
          </a:xfrm>
        </p:spPr>
        <p:txBody>
          <a:bodyPr>
            <a:spAutoFit/>
          </a:bodyPr>
          <a:lstStyle>
            <a:lvl1pPr rtl="0">
              <a:defRPr sz="1800" b="1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4993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0913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2476173-BEA2-49BD-B5FE-C9602A2A7D7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2175803"/>
            <a:ext cx="3506976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857375"/>
            <a:ext cx="3506976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39" y="2175803"/>
            <a:ext cx="3505300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839" y="1857375"/>
            <a:ext cx="3505300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9121794-F5DD-4A31-9CFD-38DDBBCF1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4162" y="2175803"/>
            <a:ext cx="3505300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3143DD43-CBE6-4068-87AB-C994C1891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162" y="1857375"/>
            <a:ext cx="3505300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929855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6435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0314B796-0A71-42E1-B6EB-B6B2B794121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2175803"/>
            <a:ext cx="2559476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857375"/>
            <a:ext cx="2559476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4" y="2175803"/>
            <a:ext cx="2554875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464" y="1857375"/>
            <a:ext cx="2554875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475C8AB-1FCD-402F-8C3E-9BA6CE42B0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5664" y="2175803"/>
            <a:ext cx="2559476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435FA198-8A13-4A8F-B4EE-49845B8E81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5664" y="1857375"/>
            <a:ext cx="2559476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D6ACE083-C86D-45ED-8C11-019550696D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6263" y="2175803"/>
            <a:ext cx="2554875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9247DB4-9C96-4895-AABD-422C522A97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86263" y="1857375"/>
            <a:ext cx="2554875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9776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6479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F80F200-6A77-426D-879D-7C93BD8B9F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2175803"/>
            <a:ext cx="1983600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857375"/>
            <a:ext cx="1983600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4050" y="2175803"/>
            <a:ext cx="1980034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050" y="1857375"/>
            <a:ext cx="1980034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475C8AB-1FCD-402F-8C3E-9BA6CE42B0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7457" y="2175803"/>
            <a:ext cx="1983600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435FA198-8A13-4A8F-B4EE-49845B8E81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27457" y="1857375"/>
            <a:ext cx="1983600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D6ACE083-C86D-45ED-8C11-019550696D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80643" y="2175803"/>
            <a:ext cx="1980034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9247DB4-9C96-4895-AABD-422C522A97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80643" y="1857375"/>
            <a:ext cx="1980034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ADA6637A-F017-4396-B239-B80ED2F97B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60801" y="2175803"/>
            <a:ext cx="1980034" cy="1180836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400" dirty="0"/>
            </a:lvl1pPr>
            <a:lvl2pPr rtl="0">
              <a:defRPr lang="en-US" sz="1400" dirty="0"/>
            </a:lvl2pPr>
            <a:lvl3pPr rtl="0">
              <a:defRPr lang="en-US" sz="1400" dirty="0"/>
            </a:lvl3pPr>
            <a:lvl4pPr rtl="0">
              <a:defRPr lang="en-US" sz="1400" dirty="0"/>
            </a:lvl4pPr>
            <a:lvl5pPr rtl="0">
              <a:defRPr lang="en-IN" sz="1400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</a:t>
            </a:r>
            <a:r>
              <a:rPr lang="en-US"/>
              <a:t>level 4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B295F18-5030-4811-B6C7-29EE7444BC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60801" y="1857375"/>
            <a:ext cx="1980034" cy="263149"/>
          </a:xfrm>
        </p:spPr>
        <p:txBody>
          <a:bodyPr vert="horz" lIns="0" tIns="0" rIns="0" bIns="0" rtlCol="0">
            <a:spAutoFit/>
          </a:bodyPr>
          <a:lstStyle>
            <a:lvl1pPr rtl="0">
              <a:defRPr lang="en-US" sz="18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64670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7393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D1C34F18-9238-4944-9751-DBBFCD9E3CC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405977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US" dirty="0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8B4C6-4E60-7745-91B6-1F4DD4B9B521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E219BD-1BA8-B546-8642-A805A79B5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9577" y="644529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IN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10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9557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57705-6172-4294-BBA5-1648A283F8CF}"/>
              </a:ext>
            </a:extLst>
          </p:cNvPr>
          <p:cNvSpPr/>
          <p:nvPr userDrawn="1"/>
        </p:nvSpPr>
        <p:spPr>
          <a:xfrm>
            <a:off x="0" y="-1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B9776C-E953-422C-BB43-BE29FDD1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2D61BF-04DB-4CF5-B8B8-FCCBADB025CC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90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72371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2C7BEB73-A27D-4B04-A133-510ECB47E91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4059776" cy="685799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US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8B4C6-4E60-7745-91B6-1F4DD4B9B521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D40989-093D-497F-A8CA-3F93ACC11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9577" y="644529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IN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83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776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FAAE3F72-88DF-4B4D-99C2-2DFE1EFB169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6098537" cy="685799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32" y="562841"/>
            <a:ext cx="5385396" cy="418576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US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8B4C6-4E60-7745-91B6-1F4DD4B9B521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14D1E49-4D99-476D-920F-4752B8761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6142" y="644529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IN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35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40805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C8FBABF1-7718-43F6-B247-8269F95D22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4059776" cy="685799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41" y="3010422"/>
            <a:ext cx="3032465" cy="837152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US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6BC45B-28D3-4748-A59A-03B0AF6C4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9577" y="644529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IN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12A5D0A-48AF-9842-B1AC-D745108EB2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3757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212A5D0A-48AF-9842-B1AC-D745108EB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F148355-9A23-4C82-8F0E-F21594843C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0352E-C508-1946-A92F-A16134DF1D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F4AE1-9478-4BD2-88AE-435A08BB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588"/>
            <a:ext cx="11089972" cy="418576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27F5F1-6E1A-43D9-B04D-DEEBA03354E7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878A702-A86E-4356-99F5-6CC007B3A84C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5A2218-59DA-4B99-8DEE-5DF1044A636F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8F166A-EB8B-4235-A114-5C9D062319D5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2FC6C6B-C81D-4FE7-9F3B-65F6B734168D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88EBE5-A780-49FB-9EAB-A8F48E23FAC5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DB921C-741F-494D-9C24-2E06B3F237E1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CBAA18-CC04-464C-B2DA-F60F1DFE63B3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7D25102-BF68-4480-830D-1A1BE174C734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E8638F-0CD8-4C03-9847-FAF25CBB620A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481A8A-8F5D-40BC-B59F-D4CEF2254BB7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0965BC-1532-45A0-8F0A-37DAEC7BBE6F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1AF2FC-06E9-481D-AAD4-A185594C60F4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1342B2-AEC9-4B66-9503-4CFC2ED0B897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1AC723-9EBC-48CA-B1C7-D2D5419421B0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" name="Copyright">
            <a:extLst>
              <a:ext uri="{FF2B5EF4-FFF2-40B4-BE49-F238E27FC236}">
                <a16:creationId xmlns:a16="http://schemas.microsoft.com/office/drawing/2014/main" id="{2B7A128F-26DE-473C-95DA-CCAF4D373141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C13A330-69BE-41FF-B32E-FB999A737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44529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IN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1F99190-1A65-41A8-BBA7-98BD441A8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0153" y="6465614"/>
            <a:ext cx="150682" cy="138499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4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39443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4A727BF-EF41-4850-A868-11C0325A6C8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5000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8" name="Picture 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A415120D-3668-49C1-AE11-A5139E17F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3933" r="2214" b="3933"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E857BB-5DDF-4AEA-8F22-D5F9820E5C07}"/>
              </a:ext>
            </a:extLst>
          </p:cNvPr>
          <p:cNvSpPr/>
          <p:nvPr userDrawn="1"/>
        </p:nvSpPr>
        <p:spPr>
          <a:xfrm>
            <a:off x="536448" y="540000"/>
            <a:ext cx="6363891" cy="631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</p:spPr>
        <p:txBody>
          <a:bodyPr vert="horz" wrap="square" lIns="0" tIns="0" rIns="0" bIns="0" rtlCol="0" anchor="b">
            <a:spAutoFit/>
          </a:bodyPr>
          <a:lstStyle>
            <a:lvl1pPr rtl="0">
              <a:defRPr lang="en-IN" sz="5000" cap="none" baseline="0" dirty="0">
                <a:solidFill>
                  <a:schemeClr val="bg1"/>
                </a:solidFill>
                <a:ea typeface="Cambria Math" panose="02040503050406030204" pitchFamily="18" charset="0"/>
              </a:defRPr>
            </a:lvl1pPr>
          </a:lstStyle>
          <a:p>
            <a:pPr marL="0" lvl="0">
              <a:lnSpc>
                <a:spcPts val="48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2000" cap="none" baseline="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</a:defRPr>
            </a:lvl1pPr>
          </a:lstStyle>
          <a:p>
            <a:pPr marL="228600" lvl="0" indent="-22860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2896" y="5923689"/>
            <a:ext cx="158273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140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C285226A-F240-4F22-9D48-062E79258A8D}" type="datetime4">
              <a:rPr lang="en-US" smtClean="0"/>
              <a: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April 17, 2023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16DBE00-5C8F-4D3E-95EE-B4530AF96E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96" y="901732"/>
            <a:ext cx="2497452" cy="5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89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12A5D0A-48AF-9842-B1AC-D745108EB2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98406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212A5D0A-48AF-9842-B1AC-D745108EB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F148355-9A23-4C82-8F0E-F21594843C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0352E-C508-1946-A92F-A16134DF1D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78A702-A86E-4356-99F5-6CC007B3A84C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5A2218-59DA-4B99-8DEE-5DF1044A636F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8F166A-EB8B-4235-A114-5C9D062319D5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2FC6C6B-C81D-4FE7-9F3B-65F6B734168D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88EBE5-A780-49FB-9EAB-A8F48E23FAC5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DB921C-741F-494D-9C24-2E06B3F237E1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CBAA18-CC04-464C-B2DA-F60F1DFE63B3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7D25102-BF68-4480-830D-1A1BE174C734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E8638F-0CD8-4C03-9847-FAF25CBB620A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481A8A-8F5D-40BC-B59F-D4CEF2254BB7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0965BC-1532-45A0-8F0A-37DAEC7BBE6F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1AF2FC-06E9-481D-AAD4-A185594C60F4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1342B2-AEC9-4B66-9503-4CFC2ED0B897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1AC723-9EBC-48CA-B1C7-D2D5419421B0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" name="Copyright">
            <a:extLst>
              <a:ext uri="{FF2B5EF4-FFF2-40B4-BE49-F238E27FC236}">
                <a16:creationId xmlns:a16="http://schemas.microsoft.com/office/drawing/2014/main" id="{2B7A128F-26DE-473C-95DA-CCAF4D373141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C13A330-69BE-41FF-B32E-FB999A737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44529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IN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1F99190-1A65-41A8-BBA7-98BD441A8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0153" y="6465614"/>
            <a:ext cx="150682" cy="138499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86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96057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E2B9A3-0AB0-4FA9-BE30-99B8A88EB12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8134763" y="-1"/>
            <a:ext cx="4059776" cy="6858001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42" y="562841"/>
            <a:ext cx="7261122" cy="418576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US" dirty="0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0453" y="6445294"/>
            <a:ext cx="150683" cy="138499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BD8F9-1D4E-4291-8770-E69192472F2F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19AD426-D097-4B58-AA0C-5D7F9F888F48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0898366-B817-43FB-AFAE-6B0F4D8DBE50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17DAB8C-8046-45A5-9FE4-564DE8FE4EE2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156B93-1AC0-4DBA-B396-FC69064FFEF4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1E59D13-5E41-48F0-B4AD-7159EBBE3A9B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55096B5-2F5A-4EE7-9D5D-017B4E21FBAC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B19AA4-F79C-4F57-8079-2753D73438F9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14D237-BF63-4029-98DA-D71D891F28BD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16BE89-A7E5-45F9-971D-D0BD8B330A7A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5136AA-2C5A-47B0-9E10-05F2E530C402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47C5FE-7A4A-4EDD-B629-A30100071A11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D0E1BA-DF6A-404C-9E16-E00370C5726B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B07B6BF-075A-4C4F-BA25-883DFCB72291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E62E96-212A-4625-95BF-B76CFC534CF1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3" name="Copyright">
            <a:extLst>
              <a:ext uri="{FF2B5EF4-FFF2-40B4-BE49-F238E27FC236}">
                <a16:creationId xmlns:a16="http://schemas.microsoft.com/office/drawing/2014/main" id="{9D736DFD-D753-4935-B0F1-C258D786A795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02EDCD8-AA6A-4696-8E69-48019CAD0A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87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24222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1DC2C367-8056-426B-81B2-4B2C7238E50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6096000" y="-1"/>
            <a:ext cx="6098539" cy="6858001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42" y="562841"/>
            <a:ext cx="5205071" cy="837152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US" dirty="0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0453" y="6445294"/>
            <a:ext cx="150683" cy="138499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5468B-3210-455B-960F-ACC92937B434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85A519-4566-4E0C-A58C-80A700C7504C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AE1C60-A871-443D-A7F9-B6E2D559E441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655526-EBA0-434F-9F17-F2F25EB67C64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7304F15-51D1-4B7A-AD7A-819CBC4AE4DD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38FE57-1805-4A9C-BF1D-DAD6347D2D9A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569ED1-C596-40B1-BE9A-9017E2A34317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09E87D-15F6-461B-8613-4D45DEC91DF8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1E131A-2CBD-498E-BF77-35CB73179FB4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206C6A-0755-4A5A-A68A-80DA88954D0D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7717B5-6538-40B8-80D9-DF6AF219884E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F4C72B-A338-43A5-B504-D7C59DF51F82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F5563-93F1-481A-91B4-C075059E368E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C16EFC-46A9-416F-86D6-804893E20E51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960D13-8779-48EB-ACDD-6F71D394676F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" name="Copyright">
            <a:extLst>
              <a:ext uri="{FF2B5EF4-FFF2-40B4-BE49-F238E27FC236}">
                <a16:creationId xmlns:a16="http://schemas.microsoft.com/office/drawing/2014/main" id="{91DDE10F-E464-493A-BB89-4DF8A40FD210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8D5C90CD-E3CF-46F9-BF9E-F748CFCE16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83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lai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F38369F-F8B4-42F9-9E33-ED43D39024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545431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F38369F-F8B4-42F9-9E33-ED43D3902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506F88BD-D39D-4B55-A16B-68F5F7E3D6C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50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A2C76-32EA-4992-A965-D9260A5D160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2E60DA-1F02-9A45-8CE9-6CC78A3380F0}"/>
              </a:ext>
            </a:extLst>
          </p:cNvPr>
          <p:cNvSpPr/>
          <p:nvPr userDrawn="1"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3BD1C-9237-8249-950A-62A7C86034D0}"/>
              </a:ext>
            </a:extLst>
          </p:cNvPr>
          <p:cNvSpPr/>
          <p:nvPr userDrawn="1"/>
        </p:nvSpPr>
        <p:spPr>
          <a:xfrm>
            <a:off x="0" y="3700463"/>
            <a:ext cx="9412014" cy="241458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FC8D14-70D2-7549-AB21-7BE68BD7C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1674" y="6445294"/>
            <a:ext cx="139462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algn="r" rtl="0">
              <a:lnSpc>
                <a:spcPct val="100000"/>
              </a:lnSpc>
              <a:defRPr kumimoji="0" lang="en-US" sz="9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8F8D7F04-0843-CE4E-9080-A55527BC6FD9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25ED1541-2768-484A-B508-132270F4720A}"/>
              </a:ext>
            </a:extLst>
          </p:cNvPr>
          <p:cNvSpPr txBox="1"/>
          <p:nvPr userDrawn="1"/>
        </p:nvSpPr>
        <p:spPr>
          <a:xfrm rot="16200000">
            <a:off x="11165824" y="5680115"/>
            <a:ext cx="1776127" cy="969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Infomineo Copyright © 2020.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20E1C7-337A-BF4B-A826-DFB0B274D592}"/>
              </a:ext>
            </a:extLst>
          </p:cNvPr>
          <p:cNvSpPr txBox="1">
            <a:spLocks/>
          </p:cNvSpPr>
          <p:nvPr userDrawn="1"/>
        </p:nvSpPr>
        <p:spPr>
          <a:xfrm>
            <a:off x="11501674" y="6445294"/>
            <a:ext cx="139462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defRPr kumimoji="0" lang="en-US" sz="9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Nova Light" panose="020B03020201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F8D7F04-0843-CE4E-9080-A55527BC6FD9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pPr rtl="0"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0CA7A-4558-C443-9C75-2C8E863B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91" y="4566253"/>
            <a:ext cx="8494899" cy="654025"/>
          </a:xfrm>
        </p:spPr>
        <p:txBody>
          <a:bodyPr vert="horz" wrap="square" lIns="0" tIns="0" rIns="0" bIns="0" rtlCol="0" anchor="ctr">
            <a:spAutoFit/>
          </a:bodyPr>
          <a:lstStyle>
            <a:lvl1pPr rtl="0">
              <a:defRPr lang="en-US" sz="5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3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12A5D0A-48AF-9842-B1AC-D745108EB2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37185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212A5D0A-48AF-9842-B1AC-D745108EB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470352E-C508-1946-A92F-A16134DF1D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6A152-DC8B-0C47-8CFD-D99759D28F81}"/>
              </a:ext>
            </a:extLst>
          </p:cNvPr>
          <p:cNvSpPr txBox="1"/>
          <p:nvPr userDrawn="1"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rtl="0"/>
            <a:r>
              <a:rPr lang="en-US" sz="1200" b="1" i="0" u="sng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Roboto Light" panose="02000000000000000000" pitchFamily="2" charset="0"/>
                <a:cs typeface="Calibri" panose="020F0502020204030204" pitchFamily="34" charset="0"/>
                <a:sym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lang="en-US" sz="1200" b="1" i="0" u="sng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Roboto Light" panose="02000000000000000000" pitchFamily="2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 rtl="0"/>
            <a:r>
              <a:rPr lang="en-US" sz="1200" b="0" i="0">
                <a:solidFill>
                  <a:schemeClr val="bg1"/>
                </a:solidFill>
                <a:latin typeface="Calibri" panose="020F0502020204030204" pitchFamily="34" charset="0"/>
                <a:ea typeface="Roboto Light" panose="02000000000000000000" pitchFamily="2" charset="0"/>
                <a:cs typeface="Calibri" panose="020F0502020204030204" pitchFamily="34" charset="0"/>
                <a:sym typeface="Calibri" panose="020F0502020204030204" pitchFamily="34" charset="0"/>
              </a:rPr>
              <a:t>Infomineo Copyright © 2020. All rights reserved.</a:t>
            </a:r>
            <a:endParaRPr lang="en-US" sz="1200" b="0" i="0" dirty="0">
              <a:solidFill>
                <a:schemeClr val="bg1"/>
              </a:solidFill>
              <a:latin typeface="Calibri" panose="020F0502020204030204" pitchFamily="34" charset="0"/>
              <a:ea typeface="Roboto Light" panose="02000000000000000000" pitchFamily="2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7CFAB11-6F0A-43F9-8297-D133DEE809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6669" y="3006053"/>
            <a:ext cx="3678662" cy="845895"/>
          </a:xfrm>
          <a:prstGeom prst="rect">
            <a:avLst/>
          </a:prstGeom>
        </p:spPr>
      </p:pic>
      <p:pic>
        <p:nvPicPr>
          <p:cNvPr id="30" name="Picture 29">
            <a:hlinkClick r:id="rId8"/>
            <a:extLst>
              <a:ext uri="{FF2B5EF4-FFF2-40B4-BE49-F238E27FC236}">
                <a16:creationId xmlns:a16="http://schemas.microsoft.com/office/drawing/2014/main" id="{3ED467EF-C028-4376-B7C8-A8830D77CF7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23329" y="5965461"/>
            <a:ext cx="370332" cy="370332"/>
          </a:xfrm>
          <a:prstGeom prst="rect">
            <a:avLst/>
          </a:prstGeom>
        </p:spPr>
      </p:pic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3BF2889F-2FC0-49EE-9DAD-8868FC3BE52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25964" y="5965461"/>
            <a:ext cx="368808" cy="370332"/>
          </a:xfrm>
          <a:prstGeom prst="rect">
            <a:avLst/>
          </a:prstGeom>
        </p:spPr>
      </p:pic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96507CF0-D683-43B8-9352-634205E2EC2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28599" y="5965461"/>
            <a:ext cx="368808" cy="3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7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ct 48" hidden="1">
            <a:extLst>
              <a:ext uri="{FF2B5EF4-FFF2-40B4-BE49-F238E27FC236}">
                <a16:creationId xmlns:a16="http://schemas.microsoft.com/office/drawing/2014/main" id="{C7E8C095-69F2-4BC8-964E-A1BFE9309E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3775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9" name="Object 48" hidden="1">
                        <a:extLst>
                          <a:ext uri="{FF2B5EF4-FFF2-40B4-BE49-F238E27FC236}">
                            <a16:creationId xmlns:a16="http://schemas.microsoft.com/office/drawing/2014/main" id="{C7E8C095-69F2-4BC8-964E-A1BFE9309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B5F11C0-1445-4182-AF87-C63E0DB6CE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7" name="Freeform: Shape 95">
            <a:extLst>
              <a:ext uri="{FF2B5EF4-FFF2-40B4-BE49-F238E27FC236}">
                <a16:creationId xmlns:a16="http://schemas.microsoft.com/office/drawing/2014/main" id="{E5A08834-247C-4C9E-93E7-8514C051C060}"/>
              </a:ext>
            </a:extLst>
          </p:cNvPr>
          <p:cNvSpPr/>
          <p:nvPr userDrawn="1"/>
        </p:nvSpPr>
        <p:spPr>
          <a:xfrm>
            <a:off x="0" y="0"/>
            <a:ext cx="12193200" cy="6858000"/>
          </a:xfrm>
          <a:custGeom>
            <a:avLst/>
            <a:gdLst>
              <a:gd name="connsiteX0" fmla="*/ 566584 w 12193200"/>
              <a:gd name="connsiteY0" fmla="*/ 549276 h 6858000"/>
              <a:gd name="connsiteX1" fmla="*/ 566584 w 12193200"/>
              <a:gd name="connsiteY1" fmla="*/ 6308726 h 6858000"/>
              <a:gd name="connsiteX2" fmla="*/ 11641138 w 12193200"/>
              <a:gd name="connsiteY2" fmla="*/ 6308726 h 6858000"/>
              <a:gd name="connsiteX3" fmla="*/ 11641138 w 12193200"/>
              <a:gd name="connsiteY3" fmla="*/ 549276 h 6858000"/>
              <a:gd name="connsiteX4" fmla="*/ 0 w 12193200"/>
              <a:gd name="connsiteY4" fmla="*/ 0 h 6858000"/>
              <a:gd name="connsiteX5" fmla="*/ 12193200 w 12193200"/>
              <a:gd name="connsiteY5" fmla="*/ 0 h 6858000"/>
              <a:gd name="connsiteX6" fmla="*/ 12193200 w 12193200"/>
              <a:gd name="connsiteY6" fmla="*/ 622800 h 6858000"/>
              <a:gd name="connsiteX7" fmla="*/ 12192000 w 12193200"/>
              <a:gd name="connsiteY7" fmla="*/ 622800 h 6858000"/>
              <a:gd name="connsiteX8" fmla="*/ 12192000 w 12193200"/>
              <a:gd name="connsiteY8" fmla="*/ 6160597 h 6858000"/>
              <a:gd name="connsiteX9" fmla="*/ 12193200 w 12193200"/>
              <a:gd name="connsiteY9" fmla="*/ 6160597 h 6858000"/>
              <a:gd name="connsiteX10" fmla="*/ 12193200 w 12193200"/>
              <a:gd name="connsiteY10" fmla="*/ 6858000 h 6858000"/>
              <a:gd name="connsiteX11" fmla="*/ 12192000 w 12193200"/>
              <a:gd name="connsiteY11" fmla="*/ 6858000 h 6858000"/>
              <a:gd name="connsiteX12" fmla="*/ 11562000 w 12193200"/>
              <a:gd name="connsiteY12" fmla="*/ 6858000 h 6858000"/>
              <a:gd name="connsiteX13" fmla="*/ 630001 w 12193200"/>
              <a:gd name="connsiteY13" fmla="*/ 6858000 h 6858000"/>
              <a:gd name="connsiteX14" fmla="*/ 1 w 12193200"/>
              <a:gd name="connsiteY14" fmla="*/ 6858000 h 6858000"/>
              <a:gd name="connsiteX15" fmla="*/ 1 w 12193200"/>
              <a:gd name="connsiteY15" fmla="*/ 6160597 h 6858000"/>
              <a:gd name="connsiteX16" fmla="*/ 1 w 12193200"/>
              <a:gd name="connsiteY16" fmla="*/ 622800 h 6858000"/>
              <a:gd name="connsiteX17" fmla="*/ 0 w 12193200"/>
              <a:gd name="connsiteY17" fmla="*/ 622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3200" h="68580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9B0D14-7DD8-45E2-B968-99300FF0D28D}"/>
              </a:ext>
            </a:extLst>
          </p:cNvPr>
          <p:cNvGrpSpPr/>
          <p:nvPr userDrawn="1"/>
        </p:nvGrpSpPr>
        <p:grpSpPr>
          <a:xfrm>
            <a:off x="-600" y="549275"/>
            <a:ext cx="12193200" cy="5759450"/>
            <a:chOff x="-600" y="549275"/>
            <a:chExt cx="12193200" cy="575945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9771C-C32F-443B-97DA-AB808B787FCB}"/>
                </a:ext>
              </a:extLst>
            </p:cNvPr>
            <p:cNvCxnSpPr/>
            <p:nvPr/>
          </p:nvCxnSpPr>
          <p:spPr>
            <a:xfrm>
              <a:off x="-600" y="54927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ACFDCFA-8871-4375-9DD7-4FC5886280A9}"/>
                </a:ext>
              </a:extLst>
            </p:cNvPr>
            <p:cNvCxnSpPr/>
            <p:nvPr/>
          </p:nvCxnSpPr>
          <p:spPr>
            <a:xfrm>
              <a:off x="-600" y="1072861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CC4B7F-FEF1-4EA1-831D-C9AA6F5F064E}"/>
                </a:ext>
              </a:extLst>
            </p:cNvPr>
            <p:cNvCxnSpPr/>
            <p:nvPr/>
          </p:nvCxnSpPr>
          <p:spPr>
            <a:xfrm>
              <a:off x="-600" y="1334654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1DCA16-8F73-4630-BDD0-2A70C4A58AB4}"/>
                </a:ext>
              </a:extLst>
            </p:cNvPr>
            <p:cNvCxnSpPr/>
            <p:nvPr/>
          </p:nvCxnSpPr>
          <p:spPr>
            <a:xfrm>
              <a:off x="-600" y="1596447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C31EB1-B3A4-46CF-BFA4-063B67EE1C0D}"/>
                </a:ext>
              </a:extLst>
            </p:cNvPr>
            <p:cNvCxnSpPr/>
            <p:nvPr/>
          </p:nvCxnSpPr>
          <p:spPr>
            <a:xfrm>
              <a:off x="-600" y="1858240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3E6A85-DDE0-4463-B476-9FA784357023}"/>
                </a:ext>
              </a:extLst>
            </p:cNvPr>
            <p:cNvCxnSpPr/>
            <p:nvPr/>
          </p:nvCxnSpPr>
          <p:spPr>
            <a:xfrm>
              <a:off x="-600" y="2120033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4D7F3C-5BD5-4AC2-88A1-966E801F5AED}"/>
                </a:ext>
              </a:extLst>
            </p:cNvPr>
            <p:cNvCxnSpPr/>
            <p:nvPr/>
          </p:nvCxnSpPr>
          <p:spPr>
            <a:xfrm>
              <a:off x="-600" y="2381826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775BB7-F520-4F81-AF6D-F59D1B76F55E}"/>
                </a:ext>
              </a:extLst>
            </p:cNvPr>
            <p:cNvCxnSpPr/>
            <p:nvPr/>
          </p:nvCxnSpPr>
          <p:spPr>
            <a:xfrm>
              <a:off x="-600" y="2643619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B72474-2AC2-420E-BDB5-E5A722B50684}"/>
                </a:ext>
              </a:extLst>
            </p:cNvPr>
            <p:cNvCxnSpPr/>
            <p:nvPr/>
          </p:nvCxnSpPr>
          <p:spPr>
            <a:xfrm>
              <a:off x="-600" y="2905412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7F88338-30AC-49A0-A5C4-EC7BD34E1FA6}"/>
                </a:ext>
              </a:extLst>
            </p:cNvPr>
            <p:cNvCxnSpPr/>
            <p:nvPr/>
          </p:nvCxnSpPr>
          <p:spPr>
            <a:xfrm>
              <a:off x="-600" y="316720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4A82DD-B8CC-462B-93E9-CBC87352521F}"/>
                </a:ext>
              </a:extLst>
            </p:cNvPr>
            <p:cNvCxnSpPr/>
            <p:nvPr/>
          </p:nvCxnSpPr>
          <p:spPr>
            <a:xfrm>
              <a:off x="-600" y="3428998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86DFAD-90A1-4761-A1F6-2CECC9F3CEB8}"/>
                </a:ext>
              </a:extLst>
            </p:cNvPr>
            <p:cNvCxnSpPr/>
            <p:nvPr/>
          </p:nvCxnSpPr>
          <p:spPr>
            <a:xfrm>
              <a:off x="-600" y="3690791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73AC16-3E18-48F7-97ED-8B5A48560A3B}"/>
                </a:ext>
              </a:extLst>
            </p:cNvPr>
            <p:cNvCxnSpPr/>
            <p:nvPr/>
          </p:nvCxnSpPr>
          <p:spPr>
            <a:xfrm>
              <a:off x="-600" y="3952584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32B4CC9-D426-40F8-825B-C7E1196189B4}"/>
                </a:ext>
              </a:extLst>
            </p:cNvPr>
            <p:cNvCxnSpPr/>
            <p:nvPr/>
          </p:nvCxnSpPr>
          <p:spPr>
            <a:xfrm>
              <a:off x="-600" y="4214377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DD5A36E-8435-4B1C-8462-1C956794FC17}"/>
                </a:ext>
              </a:extLst>
            </p:cNvPr>
            <p:cNvCxnSpPr/>
            <p:nvPr/>
          </p:nvCxnSpPr>
          <p:spPr>
            <a:xfrm>
              <a:off x="-600" y="4476170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85A532-653B-4FD3-A2B9-908071F117D2}"/>
                </a:ext>
              </a:extLst>
            </p:cNvPr>
            <p:cNvCxnSpPr/>
            <p:nvPr/>
          </p:nvCxnSpPr>
          <p:spPr>
            <a:xfrm>
              <a:off x="-600" y="4737963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E1136A-6637-439F-89A7-D7F878D15199}"/>
                </a:ext>
              </a:extLst>
            </p:cNvPr>
            <p:cNvCxnSpPr/>
            <p:nvPr/>
          </p:nvCxnSpPr>
          <p:spPr>
            <a:xfrm>
              <a:off x="-600" y="4999756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0A4627-9F33-480E-B584-D2625F29AB95}"/>
                </a:ext>
              </a:extLst>
            </p:cNvPr>
            <p:cNvCxnSpPr/>
            <p:nvPr/>
          </p:nvCxnSpPr>
          <p:spPr>
            <a:xfrm>
              <a:off x="-600" y="5261549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037A92-0EC2-4FBA-A847-8D0F6C45AD99}"/>
                </a:ext>
              </a:extLst>
            </p:cNvPr>
            <p:cNvCxnSpPr/>
            <p:nvPr/>
          </p:nvCxnSpPr>
          <p:spPr>
            <a:xfrm>
              <a:off x="-600" y="5523342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45D501-68B8-4FBE-8794-3CDE530B5439}"/>
                </a:ext>
              </a:extLst>
            </p:cNvPr>
            <p:cNvCxnSpPr/>
            <p:nvPr userDrawn="1"/>
          </p:nvCxnSpPr>
          <p:spPr>
            <a:xfrm>
              <a:off x="-600" y="578513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63DF98-DC31-4B0A-9A94-9B9C493BD0DD}"/>
                </a:ext>
              </a:extLst>
            </p:cNvPr>
            <p:cNvCxnSpPr/>
            <p:nvPr userDrawn="1"/>
          </p:nvCxnSpPr>
          <p:spPr>
            <a:xfrm>
              <a:off x="-600" y="811068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D97F595-E8CD-4823-A296-F9B434149D35}"/>
                </a:ext>
              </a:extLst>
            </p:cNvPr>
            <p:cNvCxnSpPr/>
            <p:nvPr userDrawn="1"/>
          </p:nvCxnSpPr>
          <p:spPr>
            <a:xfrm>
              <a:off x="-600" y="630872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767E29-78AA-446B-8F14-50FFE81A75D5}"/>
                </a:ext>
              </a:extLst>
            </p:cNvPr>
            <p:cNvCxnSpPr/>
            <p:nvPr userDrawn="1"/>
          </p:nvCxnSpPr>
          <p:spPr>
            <a:xfrm>
              <a:off x="-600" y="6046928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note measure">
            <a:extLst>
              <a:ext uri="{FF2B5EF4-FFF2-40B4-BE49-F238E27FC236}">
                <a16:creationId xmlns:a16="http://schemas.microsoft.com/office/drawing/2014/main" id="{FCB67C59-94A5-43D0-98F3-D2DF706BE6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1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Whitespace measure">
            <a:extLst>
              <a:ext uri="{FF2B5EF4-FFF2-40B4-BE49-F238E27FC236}">
                <a16:creationId xmlns:a16="http://schemas.microsoft.com/office/drawing/2014/main" id="{B9FA0CC8-4D85-4377-9762-D979C28385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Live area">
            <a:extLst>
              <a:ext uri="{FF2B5EF4-FFF2-40B4-BE49-F238E27FC236}">
                <a16:creationId xmlns:a16="http://schemas.microsoft.com/office/drawing/2014/main" id="{AA787823-C275-4031-9AC7-3513520EE759}"/>
              </a:ext>
            </a:extLst>
          </p:cNvPr>
          <p:cNvSpPr/>
          <p:nvPr userDrawn="1"/>
        </p:nvSpPr>
        <p:spPr>
          <a:xfrm>
            <a:off x="550863" y="2120033"/>
            <a:ext cx="11090275" cy="4188692"/>
          </a:xfrm>
          <a:custGeom>
            <a:avLst/>
            <a:gdLst>
              <a:gd name="connsiteX0" fmla="*/ 0 w 10931999"/>
              <a:gd name="connsiteY0" fmla="*/ 0 h 5537797"/>
              <a:gd name="connsiteX1" fmla="*/ 10931999 w 10931999"/>
              <a:gd name="connsiteY1" fmla="*/ 0 h 5537797"/>
              <a:gd name="connsiteX2" fmla="*/ 10931999 w 10931999"/>
              <a:gd name="connsiteY2" fmla="*/ 5537797 h 5537797"/>
              <a:gd name="connsiteX3" fmla="*/ 0 w 10931999"/>
              <a:gd name="connsiteY3" fmla="*/ 5537797 h 55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1999" h="5537797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>
            <a:solidFill>
              <a:schemeClr val="tx2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1AA03C-D537-4B50-8AA2-DE2B0859A9E0}"/>
              </a:ext>
            </a:extLst>
          </p:cNvPr>
          <p:cNvGrpSpPr/>
          <p:nvPr userDrawn="1"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  <a:solidFill>
            <a:schemeClr val="tx2">
              <a:lumMod val="40000"/>
              <a:lumOff val="60000"/>
              <a:alpha val="10000"/>
            </a:schemeClr>
          </a:solidFill>
        </p:grpSpPr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CEBF00D2-4B24-426D-BD4A-087B43FE3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6BD82B4A-4BB0-4614-B13C-4CFCC7A22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5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BF9ACD5F-BA8A-4218-BB75-6E90A13EF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379A22D2-DA96-41ED-9D9E-1155426D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2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Rectangle 38">
              <a:extLst>
                <a:ext uri="{FF2B5EF4-FFF2-40B4-BE49-F238E27FC236}">
                  <a16:creationId xmlns:a16="http://schemas.microsoft.com/office/drawing/2014/main" id="{7EF7963D-A1E1-415D-8969-F027A75D1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BBE34D05-AF10-4FE9-A201-F9E2A8027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839" y="549274"/>
              <a:ext cx="288000" cy="575945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349BF860-A8A0-4AB9-B299-1AF82419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3E2A80A6-61F6-4E58-B43B-059CCD29C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2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0F927BDE-7613-4A1B-9405-C18A0AA02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Rectangle 43">
              <a:extLst>
                <a:ext uri="{FF2B5EF4-FFF2-40B4-BE49-F238E27FC236}">
                  <a16:creationId xmlns:a16="http://schemas.microsoft.com/office/drawing/2014/main" id="{9D0BF9DE-3D09-432F-B97F-D68AFE1C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3" name="Rectangle 44">
              <a:extLst>
                <a:ext uri="{FF2B5EF4-FFF2-40B4-BE49-F238E27FC236}">
                  <a16:creationId xmlns:a16="http://schemas.microsoft.com/office/drawing/2014/main" id="{7807AD9B-3A59-4121-9F68-FB858FD6D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47" name="Footnote example">
            <a:extLst>
              <a:ext uri="{FF2B5EF4-FFF2-40B4-BE49-F238E27FC236}">
                <a16:creationId xmlns:a16="http://schemas.microsoft.com/office/drawing/2014/main" id="{DBF27226-1CAE-4EC3-B7C2-CD7BFF212B2F}"/>
              </a:ext>
            </a:extLst>
          </p:cNvPr>
          <p:cNvSpPr txBox="1"/>
          <p:nvPr userDrawn="1"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Footnotes/Notes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Source: Include a source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91C5D-1CCA-4AD2-960D-E2D2520D37E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490153" y="6450225"/>
            <a:ext cx="150682" cy="153888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2547BBBC-05CB-49BC-A9CC-2D869F0C1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0E7A3A-8CB6-4833-8DE9-0C89242C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 dirty="0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5092CC-99B7-42FA-B922-D9A469AA61A3}"/>
              </a:ext>
            </a:extLst>
          </p:cNvPr>
          <p:cNvGrpSpPr/>
          <p:nvPr userDrawn="1"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D78F6B-68EA-4677-8270-E6CE44B4A9DC}"/>
                </a:ext>
              </a:extLst>
            </p:cNvPr>
            <p:cNvSpPr/>
            <p:nvPr userDrawn="1"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E6D155-C668-4620-947B-CD6756DB3E3F}"/>
                </a:ext>
              </a:extLst>
            </p:cNvPr>
            <p:cNvSpPr/>
            <p:nvPr userDrawn="1"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A33606-AE46-4272-A076-D6F1DEF2BE14}"/>
                </a:ext>
              </a:extLst>
            </p:cNvPr>
            <p:cNvSpPr/>
            <p:nvPr userDrawn="1"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7AF00D4-2C2C-4B64-AC48-30E76E740B68}"/>
                </a:ext>
              </a:extLst>
            </p:cNvPr>
            <p:cNvSpPr/>
            <p:nvPr userDrawn="1"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3F07A3-100A-4285-8103-25EB4F518B92}"/>
                </a:ext>
              </a:extLst>
            </p:cNvPr>
            <p:cNvSpPr/>
            <p:nvPr userDrawn="1"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200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15EE13-6A4D-48C2-A4B1-30DA07094A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435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15EE13-6A4D-48C2-A4B1-30DA07094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74107-D284-43FC-B1C8-16D47305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450225"/>
            <a:ext cx="65" cy="153888"/>
          </a:xfrm>
        </p:spPr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89CAE-6B9C-4764-B552-4C492F02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153" y="6450225"/>
            <a:ext cx="150682" cy="153888"/>
          </a:xfrm>
        </p:spPr>
        <p:txBody>
          <a:bodyPr/>
          <a:lstStyle>
            <a:lvl1pPr rtl="0">
              <a:defRPr/>
            </a:lvl1pPr>
          </a:lstStyle>
          <a:p>
            <a:fld id="{2547BBBC-05CB-49BC-A9CC-2D869F0C1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3ADCA1-24FF-455B-8752-27019761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 dirty="0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DA5DEC-E51B-46CB-9299-877852868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998828"/>
            <a:ext cx="11089972" cy="292388"/>
          </a:xfrm>
        </p:spPr>
        <p:txBody>
          <a:bodyPr>
            <a:spAutoFit/>
          </a:bodyPr>
          <a:lstStyle>
            <a:lvl1pPr rtl="0"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2574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1541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/>
            </a:lvl1pPr>
          </a:lstStyle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69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35442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rtl="0"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43198"/>
          </a:xfrm>
        </p:spPr>
        <p:txBody>
          <a:bodyPr vert="horz"/>
          <a:lstStyle>
            <a:lvl1pPr rtl="0"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20200214 Onboarding Automotive KPO.pptx</a:t>
            </a:r>
          </a:p>
        </p:txBody>
      </p:sp>
    </p:spTree>
    <p:extLst>
      <p:ext uri="{BB962C8B-B14F-4D97-AF65-F5344CB8AC3E}">
        <p14:creationId xmlns:p14="http://schemas.microsoft.com/office/powerpoint/2010/main" val="29042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DD4D39-BDF0-BC4A-D9B0-7026763A0C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727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DD4D39-BDF0-BC4A-D9B0-7026763A0C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" name="Google Shape;371;p8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72" name="Google Shape;372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3" name="Google Shape;373;p81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59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C3BFC25-365A-4293-AFC3-06979C33ED8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5000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11" name="Picture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64E61D0-96DE-4258-B6B7-F0D58FB67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8006" r="4517" b="8006"/>
          <a:stretch/>
        </p:blipFill>
        <p:spPr>
          <a:xfrm>
            <a:off x="550861" y="549274"/>
            <a:ext cx="11090276" cy="57594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92DE9B-D3C3-4D9E-909D-59D0ACABEB18}"/>
              </a:ext>
            </a:extLst>
          </p:cNvPr>
          <p:cNvSpPr/>
          <p:nvPr userDrawn="1"/>
        </p:nvSpPr>
        <p:spPr>
          <a:xfrm>
            <a:off x="1083553" y="1080000"/>
            <a:ext cx="5816186" cy="577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0DC4FDC-E005-4772-ABB5-865B1C6251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1950" y="1603956"/>
            <a:ext cx="2497452" cy="57428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1950" y="5923689"/>
            <a:ext cx="158273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140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25B1E3C-CBF3-4E33-9039-AA4134BA46E5}" type="datetime4">
              <a:rPr lang="en-US" smtClean="0"/>
              <a: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April 17, 2023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951" y="3610939"/>
            <a:ext cx="4799330" cy="1231106"/>
          </a:xfrm>
        </p:spPr>
        <p:txBody>
          <a:bodyPr vert="horz" wrap="square" lIns="0" tIns="0" rIns="0" bIns="0" rtlCol="0" anchor="b">
            <a:spAutoFit/>
          </a:bodyPr>
          <a:lstStyle>
            <a:lvl1pPr rtl="0">
              <a:defRPr lang="en-IN" sz="5000" cap="none" baseline="0" dirty="0">
                <a:solidFill>
                  <a:schemeClr val="bg1"/>
                </a:solidFill>
                <a:ea typeface="Cambria Math" panose="02040503050406030204" pitchFamily="18" charset="0"/>
              </a:defRPr>
            </a:lvl1pPr>
          </a:lstStyle>
          <a:p>
            <a:pPr marL="0" lvl="0">
              <a:lnSpc>
                <a:spcPts val="48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951" y="4892832"/>
            <a:ext cx="4799330" cy="292388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2000" cap="none" baseline="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</a:defRPr>
            </a:lvl1pPr>
          </a:lstStyle>
          <a:p>
            <a:pPr marL="228600" lvl="0" indent="-22860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85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7EC9843-399E-3ED6-E1CB-25565010C6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48785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7EC9843-399E-3ED6-E1CB-25565010C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Google Shape;131;p56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6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3" name="Google Shape;133;p5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4" name="Google Shape;134;p5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56"/>
          <p:cNvSpPr txBox="1">
            <a:spLocks noGrp="1"/>
          </p:cNvSpPr>
          <p:nvPr>
            <p:ph type="ftr" idx="11"/>
          </p:nvPr>
        </p:nvSpPr>
        <p:spPr>
          <a:xfrm>
            <a:off x="436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17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6C23D66-9090-E896-FDDB-C0F7E1655E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9223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6C23D66-9090-E896-FDDB-C0F7E1655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2019 by Boston Consulting Group. All rights reserved.</a:t>
            </a:r>
            <a:endParaRPr lang="en-US" sz="700" dirty="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43198"/>
          </a:xfrm>
          <a:prstGeom prst="rect">
            <a:avLst/>
          </a:prstGeom>
        </p:spPr>
        <p:txBody>
          <a:bodyPr vert="horz"/>
          <a:lstStyle>
            <a:lvl1pPr rtl="0"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DRS research project vignette_Template sample.potx</a:t>
            </a:r>
            <a:endParaRPr lang="en-US" sz="700" dirty="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7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 Layout">
  <p:cSld name="1_Title+Subtitl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6E0DE4F-15C3-4290-8A17-3BC7FA72ED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56442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6E0DE4F-15C3-4290-8A17-3BC7FA72E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Google Shape;40;p64"/>
          <p:cNvSpPr txBox="1">
            <a:spLocks noGrp="1"/>
          </p:cNvSpPr>
          <p:nvPr>
            <p:ph type="ftr" idx="11"/>
          </p:nvPr>
        </p:nvSpPr>
        <p:spPr>
          <a:xfrm>
            <a:off x="550862" y="6450226"/>
            <a:ext cx="44082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1" name="Google Shape;41;p64"/>
          <p:cNvSpPr txBox="1">
            <a:spLocks noGrp="1"/>
          </p:cNvSpPr>
          <p:nvPr>
            <p:ph type="sldNum" idx="12"/>
          </p:nvPr>
        </p:nvSpPr>
        <p:spPr>
          <a:xfrm>
            <a:off x="11490154" y="6450229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Google Shape;42;p64"/>
          <p:cNvSpPr txBox="1">
            <a:spLocks noGrp="1"/>
          </p:cNvSpPr>
          <p:nvPr>
            <p:ph type="title"/>
          </p:nvPr>
        </p:nvSpPr>
        <p:spPr>
          <a:xfrm>
            <a:off x="551713" y="439247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43" name="Google Shape;43;p64"/>
          <p:cNvSpPr txBox="1">
            <a:spLocks noGrp="1"/>
          </p:cNvSpPr>
          <p:nvPr>
            <p:ph type="body" idx="1"/>
          </p:nvPr>
        </p:nvSpPr>
        <p:spPr>
          <a:xfrm>
            <a:off x="558852" y="881143"/>
            <a:ext cx="11089972" cy="39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1814"/>
              <a:buNone/>
              <a:defRPr sz="1814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3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4934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914727E-8174-4A53-8CD1-66A25E0EEA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5000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11" name="Picture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64E61D0-96DE-4258-B6B7-F0D58FB67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627" r="-1" b="6561"/>
          <a:stretch/>
        </p:blipFill>
        <p:spPr>
          <a:xfrm>
            <a:off x="0" y="1522048"/>
            <a:ext cx="12192000" cy="53359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F336B7-5196-4F00-B83A-3DCD314992C8}"/>
              </a:ext>
            </a:extLst>
          </p:cNvPr>
          <p:cNvSpPr/>
          <p:nvPr userDrawn="1"/>
        </p:nvSpPr>
        <p:spPr>
          <a:xfrm>
            <a:off x="536448" y="0"/>
            <a:ext cx="6363291" cy="630872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9000">
                <a:schemeClr val="tx2">
                  <a:lumMod val="75000"/>
                  <a:alpha val="95000"/>
                </a:schemeClr>
              </a:gs>
              <a:gs pos="7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896" y="3066686"/>
            <a:ext cx="5478239" cy="1231106"/>
          </a:xfrm>
        </p:spPr>
        <p:txBody>
          <a:bodyPr vert="horz" wrap="square" lIns="0" tIns="0" rIns="0" bIns="0" rtlCol="0" anchor="b">
            <a:spAutoFit/>
          </a:bodyPr>
          <a:lstStyle>
            <a:lvl1pPr rtl="0">
              <a:defRPr lang="en-IN" sz="5000" cap="none" baseline="0" dirty="0">
                <a:solidFill>
                  <a:schemeClr val="bg1"/>
                </a:solidFill>
                <a:ea typeface="Cambria Math" panose="02040503050406030204" pitchFamily="18" charset="0"/>
              </a:defRPr>
            </a:lvl1pPr>
          </a:lstStyle>
          <a:p>
            <a:pPr marL="0" lvl="0">
              <a:lnSpc>
                <a:spcPts val="48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896" y="4348579"/>
            <a:ext cx="5478239" cy="292388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2000" cap="none" baseline="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</a:defRPr>
            </a:lvl1pPr>
          </a:lstStyle>
          <a:p>
            <a:pPr marL="228600" lvl="0" indent="-22860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2896" y="5923689"/>
            <a:ext cx="1582738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 sz="140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5218EABF-8BCD-4101-9C44-C141C5781D21}" type="datetime4">
              <a:rPr lang="en-US" smtClean="0"/>
              <a: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April 17, 2023</a:t>
            </a:fld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BA95242-2DBA-46CA-863F-2946BC7666A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010" y="450470"/>
            <a:ext cx="2705350" cy="6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15EE13-6A4D-48C2-A4B1-30DA07094A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3799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15EE13-6A4D-48C2-A4B1-30DA07094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74107-D284-43FC-B1C8-16D47305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465614"/>
            <a:ext cx="65" cy="138499"/>
          </a:xfr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lang="en-US" smtClean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89CAE-6B9C-4764-B552-4C492F02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153" y="6450225"/>
            <a:ext cx="150682" cy="153888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2547BBBC-05CB-49BC-A9CC-2D869F0C1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3ADCA1-24FF-455B-8752-27019761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 dirty="0">
                <a:latin typeface="Franklin Gothic Demi" panose="020B070302010202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DA5DEC-E51B-46CB-9299-877852868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028324"/>
            <a:ext cx="11089972" cy="292388"/>
          </a:xfrm>
        </p:spPr>
        <p:txBody>
          <a:bodyPr>
            <a:spAutoFit/>
          </a:bodyPr>
          <a:lstStyle>
            <a:lvl1pPr rtl="0"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29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8004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4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0550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87B447-A450-42C7-A9DD-4D0312465071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AA054E-E386-48C9-96CD-97E490498E2B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C55D324-769F-47EC-96F7-AD603970C18C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6014E8-FF72-41AD-A24F-058B3F2D1702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75E8B0-18B9-4101-BAF3-2BAA4F85EC94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D5C647B-1E0E-490D-BE85-16E17F8FC3C5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5EE28F8-59B8-4B7B-ADBB-0A8C996287DE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9BFCA7-501B-4E94-B737-0DC03A321176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67089D8-3A31-4784-A21E-51601616ADBA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F5D574-BF44-4D2C-A01D-D6F5189D45B1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C33F15-01E0-48CD-9E75-6B6012DA4688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343DF7-5272-4CE7-95F5-DF8B94BE48CB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32C76C-A69A-44D5-9311-3010B4D0008B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AEBFC2C-EC7D-4985-8A3E-1B7BBED17EE0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460F81E-C773-4142-A733-A3F679D972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1811887" y="6349041"/>
            <a:ext cx="441438" cy="68706"/>
          </a:xfrm>
          <a:prstGeom prst="rect">
            <a:avLst/>
          </a:prstGeom>
        </p:spPr>
      </p:pic>
      <p:sp>
        <p:nvSpPr>
          <p:cNvPr id="23" name="Copyright">
            <a:extLst>
              <a:ext uri="{FF2B5EF4-FFF2-40B4-BE49-F238E27FC236}">
                <a16:creationId xmlns:a16="http://schemas.microsoft.com/office/drawing/2014/main" id="{36916EB8-0EC8-4AA0-80E6-D35192F9EFDF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831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7863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78E29-AE9D-4534-AAF3-5096E0C7D2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0BC53E-F1B5-445E-881E-C9199507F3DE}"/>
              </a:ext>
            </a:extLst>
          </p:cNvPr>
          <p:cNvSpPr/>
          <p:nvPr userDrawn="1"/>
        </p:nvSpPr>
        <p:spPr>
          <a:xfrm>
            <a:off x="550863" y="549275"/>
            <a:ext cx="7998777" cy="6308725"/>
          </a:xfrm>
          <a:prstGeom prst="rect">
            <a:avLst/>
          </a:prstGeom>
          <a:gradFill flip="none" rotWithShape="1">
            <a:gsLst>
              <a:gs pos="32000">
                <a:schemeClr val="tx2">
                  <a:lumMod val="50000"/>
                  <a:alpha val="90000"/>
                </a:schemeClr>
              </a:gs>
              <a:gs pos="61000">
                <a:schemeClr val="tx2">
                  <a:lumMod val="75000"/>
                  <a:alpha val="90000"/>
                </a:schemeClr>
              </a:gs>
              <a:gs pos="86000">
                <a:srgbClr val="036DFF">
                  <a:alpha val="9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926348"/>
            <a:ext cx="7343457" cy="418576"/>
          </a:xfrm>
        </p:spPr>
        <p:txBody>
          <a:bodyPr vert="horz" wrap="square" lIns="0" tIns="0" rIns="0" bIns="0" rtlCol="0" anchor="t">
            <a:spAutoFit/>
          </a:bodyPr>
          <a:lstStyle>
            <a:lvl1pPr rtl="0">
              <a:defRPr lang="en-IN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55663" y="6465614"/>
            <a:ext cx="65" cy="138499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6ED747-D836-453F-A711-DB41DB55EE7D}"/>
              </a:ext>
            </a:extLst>
          </p:cNvPr>
          <p:cNvCxnSpPr>
            <a:cxnSpLocks/>
          </p:cNvCxnSpPr>
          <p:nvPr userDrawn="1"/>
        </p:nvCxnSpPr>
        <p:spPr>
          <a:xfrm>
            <a:off x="844200" y="850670"/>
            <a:ext cx="54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7E0603-54E5-4900-B884-DF607C9F881E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D03332-F5F6-45C3-90BC-295A2FCDED83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43D5AD-2EB6-446B-91E7-AFA62075D007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D7C6D40-BE52-466A-9AE8-D542A7DD17D9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0059BA-3623-49DE-8651-B8B90262EBE4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C83417-9603-44F6-AC37-15EC25B464A1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42FC21-4372-4846-8821-DE3D047D70A6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790381-620A-48A1-9BBD-971FEBF891BA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F201424-8A37-40B4-A244-37F08420BE37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05B71D-5BA4-433A-8101-90A75002DB3D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18D8424-E1E5-4CEA-B943-031A14C31834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74BA9D-7055-4FA2-8E03-444768562509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2AB694-FDCC-4212-966C-BC0216663D14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448531E-C3BA-4E0A-91B0-AEECDD3F1419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41" name="Copyright">
            <a:extLst>
              <a:ext uri="{FF2B5EF4-FFF2-40B4-BE49-F238E27FC236}">
                <a16:creationId xmlns:a16="http://schemas.microsoft.com/office/drawing/2014/main" id="{F20859F3-B437-4822-B332-1586BE68BC99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D2F10C76-7B37-48DF-B539-56FF4C0C1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0153" y="6465614"/>
            <a:ext cx="150682" cy="138499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0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Grey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5673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75A3ACF9-E695-4094-9A16-A4F48EC9FF1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 rtl="0">
              <a:defRPr lang="en-IN" dirty="0"/>
            </a:lvl1pPr>
          </a:lstStyle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A2FF9-94F4-4F68-B7EE-D99445194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0862" y="6465614"/>
            <a:ext cx="65" cy="138499"/>
          </a:xfrm>
        </p:spPr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9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F01376A-4F6C-4427-9AC0-67FB4C2B0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153019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425" imgH="426" progId="TCLayout.ActiveDocument.1">
                  <p:embed/>
                </p:oleObj>
              </mc:Choice>
              <mc:Fallback>
                <p:oleObj name="think-cell Slide" r:id="rId36" imgW="425" imgH="42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F01376A-4F6C-4427-9AC0-67FB4C2B0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A9302799-8A9B-47DC-8DBF-34AF7857573E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rtl="0"/>
            <a:endParaRPr lang="en-US" sz="320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B31061-A44E-4C9C-B07F-D8CDA855BC79}"/>
              </a:ext>
            </a:extLst>
          </p:cNvPr>
          <p:cNvGrpSpPr/>
          <p:nvPr userDrawn="1"/>
        </p:nvGrpSpPr>
        <p:grpSpPr>
          <a:xfrm>
            <a:off x="11998459" y="6162188"/>
            <a:ext cx="68500" cy="441924"/>
            <a:chOff x="11998459" y="6162188"/>
            <a:chExt cx="68500" cy="4419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093E00-38A0-4CF7-8C69-DC28CFFA7EF3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3A998E-3729-4FC5-A5CC-4DC84AB76CC9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8D7A59-77C4-4FFE-B4BC-D6D2E508A277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72B593-8E78-4A4E-8039-9E8AB005B734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3BC9DA-DBAA-429C-9B2D-F5DE885FFA1A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C7ED54-A193-4F93-98BD-A9F95F53F901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CD3797-433D-4591-AF9B-5A6A6CF23E51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C1BB38-5735-40B9-BFAD-56E5CBF32645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61FAB9-9525-4A2E-ADDE-3D6DE582FDD9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2E67E8-04E8-4D20-B8D4-6E67405547E0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013948-917C-44E7-8DBE-C5E0FD0A2100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DCBD3E-5674-40CB-910B-ABFD71044CD1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6AD7FAC-FE8F-4E5C-AC0E-214C9EA7FF92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bg1"/>
            </a:solidFill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9EDD5925-EA7C-4C82-A33E-C3CE8EA3BC2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6200000">
            <a:off x="11811887" y="6349041"/>
            <a:ext cx="441438" cy="6870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0F969-E23C-496D-A989-9312D6EA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>
              <a:lnSpc>
                <a:spcPct val="85000"/>
              </a:lnSpc>
            </a:pPr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9E90D-E2CC-4615-8D50-28FACCCB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71C6E-2232-442E-8448-AF1BD6203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2" y="646561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rtl="0">
              <a:defRPr kumimoji="0" lang="en-IN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662E3-7504-4CA7-A6CD-7C5C765B7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algn="r" rtl="0">
              <a:defRPr kumimoji="0" lang="en-IN" sz="10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US" smtClean="0"/>
              <a:pPr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  <p:sp>
        <p:nvSpPr>
          <p:cNvPr id="84" name="Copyright">
            <a:extLst>
              <a:ext uri="{FF2B5EF4-FFF2-40B4-BE49-F238E27FC236}">
                <a16:creationId xmlns:a16="http://schemas.microsoft.com/office/drawing/2014/main" id="{99040E17-1592-44EC-BAF2-3AB7B9CEFCC4}"/>
              </a:ext>
            </a:extLst>
          </p:cNvPr>
          <p:cNvSpPr txBox="1"/>
          <p:nvPr userDrawn="1"/>
        </p:nvSpPr>
        <p:spPr>
          <a:xfrm rot="16200000">
            <a:off x="11250971" y="5290633"/>
            <a:ext cx="1567737" cy="11080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 rtl="0"/>
            <a:r>
              <a:rPr lang="en-US" sz="800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2020. All rights reserved.</a:t>
            </a:r>
          </a:p>
        </p:txBody>
      </p: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123CE0EA-9B99-45A6-9191-1D727AB177A1}"/>
              </a:ext>
            </a:extLst>
          </p:cNvPr>
          <p:cNvCxnSpPr>
            <a:cxnSpLocks/>
          </p:cNvCxnSpPr>
          <p:nvPr userDrawn="1"/>
        </p:nvCxnSpPr>
        <p:spPr>
          <a:xfrm>
            <a:off x="539400" y="484910"/>
            <a:ext cx="54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FB488F1C-E163-4C22-86CF-A1A896433596}"/>
              </a:ext>
            </a:extLst>
          </p:cNvPr>
          <p:cNvSpPr txBox="1">
            <a:spLocks/>
          </p:cNvSpPr>
          <p:nvPr userDrawn="1"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kumimoji="0" lang="en-IN" sz="10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90000"/>
              </a:lnSpc>
            </a:pPr>
            <a:fld id="{2547BBBC-05CB-49BC-A9CC-2D869F0C1D2C}" type="slidenum">
              <a:rPr lang="en-US" smtClean="0"/>
              <a:pPr rtl="0">
                <a:lnSpc>
                  <a:spcPct val="9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2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3200" b="0" kern="1200" dirty="0">
          <a:solidFill>
            <a:schemeClr val="tx2"/>
          </a:solidFill>
          <a:latin typeface="Franklin Gothic Demi" panose="020B0703020102020204" pitchFamily="34" charset="0"/>
          <a:ea typeface="+mj-ea"/>
          <a:cs typeface="Calibri" panose="020F0502020204030204" pitchFamily="34" charset="0"/>
          <a:sym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1pPr>
      <a:lvl2pPr marL="176213" indent="-176213" algn="l" defTabSz="914400" rtl="0" eaLnBrk="1" latinLnBrk="0" hangingPunct="1">
        <a:lnSpc>
          <a:spcPct val="95000"/>
        </a:lnSpc>
        <a:spcBef>
          <a:spcPts val="500"/>
        </a:spcBef>
        <a:buClr>
          <a:schemeClr val="tx2"/>
        </a:buClr>
        <a:buSzPct val="90000"/>
        <a:buFont typeface="Wingdings" panose="05000000000000000000" pitchFamily="2" charset="2"/>
        <a:buChar char="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2pPr>
      <a:lvl3pPr marL="358775" indent="-179388" algn="l" defTabSz="914400" rtl="0" eaLnBrk="1" latinLnBrk="0" hangingPunct="1">
        <a:lnSpc>
          <a:spcPct val="95000"/>
        </a:lnSpc>
        <a:spcBef>
          <a:spcPts val="300"/>
        </a:spcBef>
        <a:buClr>
          <a:schemeClr val="tx2"/>
        </a:buClr>
        <a:buFont typeface="Calibri Light" panose="020F0302020204030204" pitchFamily="34" charset="0"/>
        <a:buChar char="−"/>
        <a:tabLst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3pPr>
      <a:lvl4pPr marL="536575" indent="-177800" algn="l" defTabSz="914400" rtl="0" eaLnBrk="1" latinLnBrk="0" hangingPunct="1">
        <a:lnSpc>
          <a:spcPct val="95000"/>
        </a:lnSpc>
        <a:spcBef>
          <a:spcPts val="100"/>
        </a:spcBef>
        <a:buClr>
          <a:schemeClr val="tx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4pPr>
      <a:lvl5pPr marL="715963" indent="-179388" algn="l" defTabSz="914400" rtl="0" eaLnBrk="1" latinLnBrk="0" hangingPunct="1">
        <a:lnSpc>
          <a:spcPct val="95000"/>
        </a:lnSpc>
        <a:spcBef>
          <a:spcPts val="100"/>
        </a:spcBef>
        <a:buClr>
          <a:schemeClr val="tx2"/>
        </a:buClr>
        <a:buFont typeface="Calibri Light" panose="020F0302020204030204" pitchFamily="34" charset="0"/>
        <a:buChar char="−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D97DA8E7-9931-C96B-A97E-8F9ED35FF8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D97DA8E7-9931-C96B-A97E-8F9ED35FF8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1D8002F5-E725-C316-0157-4607C0F3C217}"/>
              </a:ext>
            </a:extLst>
          </p:cNvPr>
          <p:cNvSpPr/>
          <p:nvPr/>
        </p:nvSpPr>
        <p:spPr>
          <a:xfrm>
            <a:off x="6487256" y="1819575"/>
            <a:ext cx="5181244" cy="3063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960D00-AFBD-26B0-04C0-747DE3167BED}"/>
              </a:ext>
            </a:extLst>
          </p:cNvPr>
          <p:cNvSpPr/>
          <p:nvPr/>
        </p:nvSpPr>
        <p:spPr>
          <a:xfrm>
            <a:off x="1124553" y="1820540"/>
            <a:ext cx="5181244" cy="3063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36ADC-FF6C-A220-A13A-80635EE3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</p:spPr>
        <p:txBody>
          <a:bodyPr vert="horz"/>
          <a:lstStyle/>
          <a:p>
            <a:r>
              <a:rPr lang="en-US"/>
              <a:t>Modeling revenue </a:t>
            </a:r>
            <a:r>
              <a:rPr lang="en-US" dirty="0"/>
              <a:t>&amp; costs for the Theater &amp; performing </a:t>
            </a:r>
            <a:r>
              <a:rPr lang="en-US"/>
              <a:t>arts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46A6B-587D-7E95-E658-AF1DA417D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24553" y="1954560"/>
            <a:ext cx="5029200" cy="2985575"/>
          </a:xfrm>
        </p:spPr>
        <p:txBody>
          <a:bodyPr/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Sourcing historical data for tickets, capacity, and other related factors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Sourcing global sector data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Creating a global dataset in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Analyzing historical data to identify trends and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Analyzing global sector data to gain insights and identify potential impacts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Developing 3 assumption </a:t>
            </a:r>
            <a:r>
              <a:rPr lang="en-US" sz="1200" dirty="0">
                <a:solidFill>
                  <a:srgbClr val="374151"/>
                </a:solidFill>
                <a:latin typeface="+mn-lt"/>
              </a:rPr>
              <a:t>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cenarios through Analysis of Historical and Global Sector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+mn-lt"/>
              </a:rPr>
              <a:t>Modeling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potential revenue with the 3 </a:t>
            </a:r>
            <a:r>
              <a:rPr lang="en-US" sz="1200" dirty="0">
                <a:solidFill>
                  <a:srgbClr val="374151"/>
                </a:solidFill>
                <a:latin typeface="+mn-lt"/>
              </a:rPr>
              <a:t>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cenarios defined</a:t>
            </a:r>
            <a:endParaRPr lang="en-US" sz="120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696C2-8AF3-2A6A-E19F-E81FCE9B0A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5583" y="1468806"/>
            <a:ext cx="2744645" cy="351734"/>
          </a:xfrm>
        </p:spPr>
        <p:txBody>
          <a:bodyPr/>
          <a:lstStyle/>
          <a:p>
            <a:r>
              <a:rPr lang="en-US" dirty="0"/>
              <a:t>Expected Revenue Modeling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671885E-1D15-5720-1771-B4D5EDD85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42354" y="1487545"/>
            <a:ext cx="2949968" cy="314256"/>
          </a:xfrm>
        </p:spPr>
        <p:txBody>
          <a:bodyPr/>
          <a:lstStyle/>
          <a:p>
            <a:r>
              <a:rPr lang="en-US" dirty="0"/>
              <a:t>Expected Expenses Modeling </a:t>
            </a:r>
          </a:p>
        </p:txBody>
      </p:sp>
      <p:sp>
        <p:nvSpPr>
          <p:cNvPr id="29" name="Google Shape;1303;p41">
            <a:extLst>
              <a:ext uri="{FF2B5EF4-FFF2-40B4-BE49-F238E27FC236}">
                <a16:creationId xmlns:a16="http://schemas.microsoft.com/office/drawing/2014/main" id="{CDA5CD26-F34E-F823-198C-DA535FECCCC7}"/>
              </a:ext>
            </a:extLst>
          </p:cNvPr>
          <p:cNvSpPr/>
          <p:nvPr/>
        </p:nvSpPr>
        <p:spPr>
          <a:xfrm rot="20541949">
            <a:off x="5526715" y="1910318"/>
            <a:ext cx="640080" cy="30539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Business Research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Google Shape;1303;p41">
            <a:extLst>
              <a:ext uri="{FF2B5EF4-FFF2-40B4-BE49-F238E27FC236}">
                <a16:creationId xmlns:a16="http://schemas.microsoft.com/office/drawing/2014/main" id="{15293495-1455-B230-0BB1-887D967CA1B6}"/>
              </a:ext>
            </a:extLst>
          </p:cNvPr>
          <p:cNvSpPr/>
          <p:nvPr/>
        </p:nvSpPr>
        <p:spPr>
          <a:xfrm rot="20541949">
            <a:off x="5526713" y="2241379"/>
            <a:ext cx="640080" cy="30539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Business Research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8B04307-9442-F303-FFFD-4FE606240B4C}"/>
              </a:ext>
            </a:extLst>
          </p:cNvPr>
          <p:cNvSpPr txBox="1">
            <a:spLocks/>
          </p:cNvSpPr>
          <p:nvPr/>
        </p:nvSpPr>
        <p:spPr>
          <a:xfrm>
            <a:off x="6639300" y="1937816"/>
            <a:ext cx="5029200" cy="2324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176213" indent="-176213" algn="l" defTabSz="914400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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358775" indent="-179388" algn="l" defTabSz="914400" rtl="0" eaLnBrk="1" latinLnBrk="0" hangingPunct="1">
              <a:lnSpc>
                <a:spcPct val="95000"/>
              </a:lnSpc>
              <a:spcBef>
                <a:spcPts val="300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536575" indent="-177800" algn="l" defTabSz="914400" rtl="0" eaLnBrk="1" latinLnBrk="0" hangingPunct="1">
              <a:lnSpc>
                <a:spcPct val="95000"/>
              </a:lnSpc>
              <a:spcBef>
                <a:spcPts val="1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715963" indent="-179388" algn="l" defTabSz="914400" rtl="0" eaLnBrk="1" latinLnBrk="0" hangingPunct="1">
              <a:lnSpc>
                <a:spcPct val="95000"/>
              </a:lnSpc>
              <a:spcBef>
                <a:spcPts val="100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defRPr lang="en-IN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Sourcing historical data for budget and expenses to cover capital and operational expenses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Creating a global dataset in Excel</a:t>
            </a: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Analyzing the historical data for the expenses following the model for the expenses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57EA2F-8101-6262-002F-EE85C9FA9CFF}"/>
              </a:ext>
            </a:extLst>
          </p:cNvPr>
          <p:cNvSpPr txBox="1"/>
          <p:nvPr/>
        </p:nvSpPr>
        <p:spPr>
          <a:xfrm>
            <a:off x="6639300" y="3940269"/>
            <a:ext cx="5029200" cy="57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Developing  a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Arial"/>
              </a:rPr>
              <a:t>model </a:t>
            </a:r>
            <a:r>
              <a:rPr kumimoji="0" lang="en-U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Arial"/>
              </a:rPr>
              <a:t>for </a:t>
            </a:r>
            <a:r>
              <a:rPr kumimoji="0" lang="en-US" alt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budgeting and expenses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Modeling potential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Arial"/>
              </a:rPr>
              <a:t>expenses with the model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developed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48" name="Google Shape;1303;p41">
            <a:extLst>
              <a:ext uri="{FF2B5EF4-FFF2-40B4-BE49-F238E27FC236}">
                <a16:creationId xmlns:a16="http://schemas.microsoft.com/office/drawing/2014/main" id="{FCC34267-D624-3B90-811F-A27BC80E436C}"/>
              </a:ext>
            </a:extLst>
          </p:cNvPr>
          <p:cNvSpPr/>
          <p:nvPr/>
        </p:nvSpPr>
        <p:spPr>
          <a:xfrm rot="20541949">
            <a:off x="10997203" y="1841607"/>
            <a:ext cx="640080" cy="30539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Business Research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9" name="Google Shape;1303;p41">
            <a:extLst>
              <a:ext uri="{FF2B5EF4-FFF2-40B4-BE49-F238E27FC236}">
                <a16:creationId xmlns:a16="http://schemas.microsoft.com/office/drawing/2014/main" id="{8F81CADF-8589-2E04-BA51-B4A014ECAD00}"/>
              </a:ext>
            </a:extLst>
          </p:cNvPr>
          <p:cNvSpPr/>
          <p:nvPr/>
        </p:nvSpPr>
        <p:spPr>
          <a:xfrm rot="20541949">
            <a:off x="10997201" y="2172668"/>
            <a:ext cx="640080" cy="30539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Business Research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C05FDD-94F6-0331-F216-22C643F146A6}"/>
              </a:ext>
            </a:extLst>
          </p:cNvPr>
          <p:cNvSpPr txBox="1"/>
          <p:nvPr/>
        </p:nvSpPr>
        <p:spPr>
          <a:xfrm>
            <a:off x="1124553" y="5845766"/>
            <a:ext cx="10543947" cy="571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Arial"/>
              </a:rPr>
              <a:t>Consolidating all models in one Excel sheet for easy access and reference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Arial"/>
              </a:rPr>
              <a:t>Documenting the consolidation process for future reference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222E8F-D6BF-1550-24BF-AAA721FFD2BA}"/>
              </a:ext>
            </a:extLst>
          </p:cNvPr>
          <p:cNvGrpSpPr/>
          <p:nvPr/>
        </p:nvGrpSpPr>
        <p:grpSpPr>
          <a:xfrm>
            <a:off x="80240" y="2001127"/>
            <a:ext cx="914400" cy="4361190"/>
            <a:chOff x="20865" y="2001127"/>
            <a:chExt cx="914400" cy="4361190"/>
          </a:xfrm>
        </p:grpSpPr>
        <p:sp>
          <p:nvSpPr>
            <p:cNvPr id="26" name="Google Shape;1303;p41">
              <a:extLst>
                <a:ext uri="{FF2B5EF4-FFF2-40B4-BE49-F238E27FC236}">
                  <a16:creationId xmlns:a16="http://schemas.microsoft.com/office/drawing/2014/main" id="{4F05EFCC-41FA-3280-D2C5-4291811E7A9C}"/>
                </a:ext>
              </a:extLst>
            </p:cNvPr>
            <p:cNvSpPr/>
            <p:nvPr/>
          </p:nvSpPr>
          <p:spPr>
            <a:xfrm>
              <a:off x="20865" y="2001127"/>
              <a:ext cx="914400" cy="829535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rgbClr val="CCF1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Sources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" name="Google Shape;1307;p41">
              <a:extLst>
                <a:ext uri="{FF2B5EF4-FFF2-40B4-BE49-F238E27FC236}">
                  <a16:creationId xmlns:a16="http://schemas.microsoft.com/office/drawing/2014/main" id="{991D503E-C3F2-A40E-5861-8F951097C10A}"/>
                </a:ext>
              </a:extLst>
            </p:cNvPr>
            <p:cNvSpPr/>
            <p:nvPr/>
          </p:nvSpPr>
          <p:spPr>
            <a:xfrm>
              <a:off x="20865" y="3042671"/>
              <a:ext cx="914400" cy="579303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rgbClr val="CCF1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Exploration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Visualization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8" name="Google Shape;1307;p41">
              <a:extLst>
                <a:ext uri="{FF2B5EF4-FFF2-40B4-BE49-F238E27FC236}">
                  <a16:creationId xmlns:a16="http://schemas.microsoft.com/office/drawing/2014/main" id="{E7422C94-306C-F7A7-58E2-DF6E3F3EBF81}"/>
                </a:ext>
              </a:extLst>
            </p:cNvPr>
            <p:cNvSpPr/>
            <p:nvPr/>
          </p:nvSpPr>
          <p:spPr>
            <a:xfrm>
              <a:off x="20865" y="4033045"/>
              <a:ext cx="914400" cy="579303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rgbClr val="CCF1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Modeling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2" name="Google Shape;1307;p41">
              <a:extLst>
                <a:ext uri="{FF2B5EF4-FFF2-40B4-BE49-F238E27FC236}">
                  <a16:creationId xmlns:a16="http://schemas.microsoft.com/office/drawing/2014/main" id="{DEC83018-A25C-D651-1B77-409589B117A0}"/>
                </a:ext>
              </a:extLst>
            </p:cNvPr>
            <p:cNvSpPr/>
            <p:nvPr/>
          </p:nvSpPr>
          <p:spPr>
            <a:xfrm>
              <a:off x="20865" y="5900652"/>
              <a:ext cx="914400" cy="461665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rgbClr val="CCF1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Delivery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7" name="Google Shape;1307;p41">
              <a:extLst>
                <a:ext uri="{FF2B5EF4-FFF2-40B4-BE49-F238E27FC236}">
                  <a16:creationId xmlns:a16="http://schemas.microsoft.com/office/drawing/2014/main" id="{5806D377-1303-F8F1-B78B-7E054331EB61}"/>
                </a:ext>
              </a:extLst>
            </p:cNvPr>
            <p:cNvSpPr/>
            <p:nvPr/>
          </p:nvSpPr>
          <p:spPr>
            <a:xfrm>
              <a:off x="20865" y="5097474"/>
              <a:ext cx="914400" cy="571438"/>
            </a:xfrm>
            <a:prstGeom prst="rect">
              <a:avLst/>
            </a:prstGeom>
            <a:solidFill>
              <a:schemeClr val="tx2"/>
            </a:solidFill>
            <a:ln w="12700" cap="flat" cmpd="sng">
              <a:solidFill>
                <a:srgbClr val="CCF1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Visualization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C4693EE-7061-2F58-FECE-0BA74B296A9A}"/>
              </a:ext>
            </a:extLst>
          </p:cNvPr>
          <p:cNvSpPr txBox="1"/>
          <p:nvPr/>
        </p:nvSpPr>
        <p:spPr>
          <a:xfrm>
            <a:off x="1124553" y="5092352"/>
            <a:ext cx="10543947" cy="571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Extracting core financial metrics to track and monitor performance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Creating scenarios using various financial metrics to evaluate performance and identify areas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1434228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qwcc7DejGViCWBFpFD0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t3g6oHR.eSMeI2wrOH9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lF5.eRNR9rPuGQEZuEt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OvDAAg8kg2cvbrebxAj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ISAEtFUhbxIAwICusEz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7v3cWm.ALjPRKJ9nXrH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9IE.7bLxBrULpoO3xSE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4LRVt1qo76aFx.vfDhm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3t0G4uAyuYyTKhWLOjI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H.igiAg4ypsuWHYavcn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p6Cj340VALGJWLymSWF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KNl1HuxWDhxLyTiC38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sMRpyJXMeKwLC3sJ68o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KNl1HuxWDhxLyTiC38B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VjA4ltcgICe3e6_2sKT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3fl1AeGXOX4VVDsMkfG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4_2lQ1IrOBXnwywwFfq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263.y13U8EVew42DLdd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io.O3YUYWzoTtrSsmIH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5jvsGbONRlHa1tN1XBgZ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fomineo_Template_v1.potm" id="{ABC41400-80B7-47EE-907B-C4F60E8EFE29}" vid="{63900581-71C6-4AFD-B1F1-74BA0CD6F4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B99F070A47694BA29DA677127D2114" ma:contentTypeVersion="13" ma:contentTypeDescription="Create a new document." ma:contentTypeScope="" ma:versionID="d659af657f7e2ea6b689cf21dd734794">
  <xsd:schema xmlns:xsd="http://www.w3.org/2001/XMLSchema" xmlns:xs="http://www.w3.org/2001/XMLSchema" xmlns:p="http://schemas.microsoft.com/office/2006/metadata/properties" xmlns:ns3="d6af609d-d070-4076-a2d2-d679d8975de3" xmlns:ns4="8f56eb53-d1b7-489e-ab13-08801bbc243a" targetNamespace="http://schemas.microsoft.com/office/2006/metadata/properties" ma:root="true" ma:fieldsID="3992c173ab369a76c453d616e78c3803" ns3:_="" ns4:_="">
    <xsd:import namespace="d6af609d-d070-4076-a2d2-d679d8975de3"/>
    <xsd:import namespace="8f56eb53-d1b7-489e-ab13-08801bbc24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f609d-d070-4076-a2d2-d679d8975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6eb53-d1b7-489e-ab13-08801bbc2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af609d-d070-4076-a2d2-d679d8975de3" xsi:nil="true"/>
  </documentManagement>
</p:properties>
</file>

<file path=customXml/itemProps1.xml><?xml version="1.0" encoding="utf-8"?>
<ds:datastoreItem xmlns:ds="http://schemas.openxmlformats.org/officeDocument/2006/customXml" ds:itemID="{D09AADC6-4C26-4F4B-94ED-9F41ECA918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D50A57-0043-4C46-A233-FD0B7F895E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f609d-d070-4076-a2d2-d679d8975de3"/>
    <ds:schemaRef ds:uri="8f56eb53-d1b7-489e-ab13-08801bbc2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F226E0-EA11-4714-851B-A69D3149A820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d6af609d-d070-4076-a2d2-d679d8975de3"/>
    <ds:schemaRef ds:uri="http://schemas.microsoft.com/office/infopath/2007/PartnerControls"/>
    <ds:schemaRef ds:uri="http://schemas.microsoft.com/office/2006/documentManagement/types"/>
    <ds:schemaRef ds:uri="8f56eb53-d1b7-489e-ab13-08801bbc243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Widescreen</PresentationFormat>
  <Paragraphs>34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Franklin Gothic</vt:lpstr>
      <vt:lpstr>Franklin Gothic Book</vt:lpstr>
      <vt:lpstr>Franklin Gothic Demi</vt:lpstr>
      <vt:lpstr>Libre Franklin</vt:lpstr>
      <vt:lpstr>Wingdings</vt:lpstr>
      <vt:lpstr>1_Office Theme</vt:lpstr>
      <vt:lpstr>think-cell Slide</vt:lpstr>
      <vt:lpstr>Modeling revenue &amp; costs for the Theater &amp; performing arts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revenue &amp; costs for the Theater &amp; performing arts </dc:title>
  <dc:creator>Casa 3</dc:creator>
  <cp:lastModifiedBy>Casa 3</cp:lastModifiedBy>
  <cp:revision>1</cp:revision>
  <dcterms:created xsi:type="dcterms:W3CDTF">2023-04-17T12:39:37Z</dcterms:created>
  <dcterms:modified xsi:type="dcterms:W3CDTF">2023-04-17T12:41:08Z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0x010100CEB99F070A47694BA29DA677127D2114</vt:lpwstr>
  </property>
</Properties>
</file>